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Neue Machina" panose="020B0604020202020204" charset="0"/>
      <p:regular r:id="rId23"/>
    </p:embeddedFont>
    <p:embeddedFont>
      <p:font typeface="Neue Machina Ultra-Bold" panose="020B060402020202020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3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9.sv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1292" y="2598354"/>
            <a:ext cx="8417805" cy="2545146"/>
            <a:chOff x="0" y="0"/>
            <a:chExt cx="2176054" cy="657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6054" cy="657936"/>
            </a:xfrm>
            <a:custGeom>
              <a:avLst/>
              <a:gdLst/>
              <a:ahLst/>
              <a:cxnLst/>
              <a:rect l="l" t="t" r="r" b="b"/>
              <a:pathLst>
                <a:path w="2176054" h="657936">
                  <a:moveTo>
                    <a:pt x="39547" y="0"/>
                  </a:moveTo>
                  <a:lnTo>
                    <a:pt x="2136507" y="0"/>
                  </a:lnTo>
                  <a:cubicBezTo>
                    <a:pt x="2158348" y="0"/>
                    <a:pt x="2176054" y="17706"/>
                    <a:pt x="2176054" y="39547"/>
                  </a:cubicBezTo>
                  <a:lnTo>
                    <a:pt x="2176054" y="618389"/>
                  </a:lnTo>
                  <a:cubicBezTo>
                    <a:pt x="2176054" y="640230"/>
                    <a:pt x="2158348" y="657936"/>
                    <a:pt x="2136507" y="657936"/>
                  </a:cubicBezTo>
                  <a:lnTo>
                    <a:pt x="39547" y="657936"/>
                  </a:lnTo>
                  <a:cubicBezTo>
                    <a:pt x="29059" y="657936"/>
                    <a:pt x="19000" y="653769"/>
                    <a:pt x="11583" y="646353"/>
                  </a:cubicBezTo>
                  <a:cubicBezTo>
                    <a:pt x="4167" y="638936"/>
                    <a:pt x="0" y="628877"/>
                    <a:pt x="0" y="618389"/>
                  </a:cubicBezTo>
                  <a:lnTo>
                    <a:pt x="0" y="39547"/>
                  </a:lnTo>
                  <a:cubicBezTo>
                    <a:pt x="0" y="29059"/>
                    <a:pt x="4167" y="19000"/>
                    <a:pt x="11583" y="11583"/>
                  </a:cubicBezTo>
                  <a:cubicBezTo>
                    <a:pt x="19000" y="4167"/>
                    <a:pt x="29059" y="0"/>
                    <a:pt x="395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379F6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76054" cy="696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81900" y="7538747"/>
            <a:ext cx="1158587" cy="1158587"/>
          </a:xfrm>
          <a:custGeom>
            <a:avLst/>
            <a:gdLst/>
            <a:ahLst/>
            <a:cxnLst/>
            <a:rect l="l" t="t" r="r" b="b"/>
            <a:pathLst>
              <a:path w="1158587" h="1158587">
                <a:moveTo>
                  <a:pt x="0" y="0"/>
                </a:moveTo>
                <a:lnTo>
                  <a:pt x="1158587" y="0"/>
                </a:lnTo>
                <a:lnTo>
                  <a:pt x="1158587" y="1158587"/>
                </a:lnTo>
                <a:lnTo>
                  <a:pt x="0" y="115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1861558" y="6414575"/>
            <a:ext cx="2974553" cy="297454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948" b="-194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Freeform 8"/>
          <p:cNvSpPr/>
          <p:nvPr/>
        </p:nvSpPr>
        <p:spPr>
          <a:xfrm>
            <a:off x="641573" y="2782942"/>
            <a:ext cx="3297027" cy="3297027"/>
          </a:xfrm>
          <a:custGeom>
            <a:avLst/>
            <a:gdLst/>
            <a:ahLst/>
            <a:cxnLst/>
            <a:rect l="l" t="t" r="r" b="b"/>
            <a:pathLst>
              <a:path w="3297027" h="3297027">
                <a:moveTo>
                  <a:pt x="0" y="0"/>
                </a:moveTo>
                <a:lnTo>
                  <a:pt x="3297027" y="0"/>
                </a:lnTo>
                <a:lnTo>
                  <a:pt x="3297027" y="3297027"/>
                </a:lnTo>
                <a:lnTo>
                  <a:pt x="0" y="329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40326" y="506260"/>
            <a:ext cx="8903674" cy="205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3"/>
              </a:lnSpc>
              <a:spcBef>
                <a:spcPct val="0"/>
              </a:spcBef>
            </a:pPr>
            <a:r>
              <a:rPr lang="en-US" sz="5859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Chargeless Advertisement tool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53719" y="3059565"/>
            <a:ext cx="4220495" cy="95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endParaRPr/>
          </a:p>
          <a:p>
            <a:pPr algn="ctr">
              <a:lnSpc>
                <a:spcPts val="2567"/>
              </a:lnSpc>
            </a:pPr>
            <a:r>
              <a:rPr lang="en-US" sz="1833" b="1" spc="63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Ort Braude College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endParaRPr lang="en-US" sz="1833" b="1" spc="63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208336" y="3967038"/>
            <a:ext cx="3802064" cy="584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7"/>
              </a:lnSpc>
              <a:spcBef>
                <a:spcPct val="0"/>
              </a:spcBef>
            </a:pPr>
            <a:r>
              <a:rPr lang="en-US" sz="3426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Share2Grow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26640" y="2873519"/>
            <a:ext cx="7507108" cy="311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1833" spc="63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SOFTWARE ENGINEERING DEPARTMENT</a:t>
            </a:r>
          </a:p>
        </p:txBody>
      </p:sp>
      <p:sp>
        <p:nvSpPr>
          <p:cNvPr id="13" name="Freeform 13"/>
          <p:cNvSpPr/>
          <p:nvPr/>
        </p:nvSpPr>
        <p:spPr>
          <a:xfrm>
            <a:off x="8672389" y="33605"/>
            <a:ext cx="9615611" cy="2528613"/>
          </a:xfrm>
          <a:custGeom>
            <a:avLst/>
            <a:gdLst/>
            <a:ahLst/>
            <a:cxnLst/>
            <a:rect l="l" t="t" r="r" b="b"/>
            <a:pathLst>
              <a:path w="9615611" h="2528613">
                <a:moveTo>
                  <a:pt x="0" y="0"/>
                </a:moveTo>
                <a:lnTo>
                  <a:pt x="9615611" y="0"/>
                </a:lnTo>
                <a:lnTo>
                  <a:pt x="9615611" y="2528613"/>
                </a:lnTo>
                <a:lnTo>
                  <a:pt x="0" y="2528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11131732" y="4235422"/>
            <a:ext cx="414248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 24-2-D-16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9380" y="6032344"/>
            <a:ext cx="11209717" cy="304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9"/>
              </a:lnSpc>
            </a:pPr>
            <a:r>
              <a:rPr lang="en-US" sz="2135" u="sng" spc="734" dirty="0">
                <a:solidFill>
                  <a:srgbClr val="FFFFFF"/>
                </a:solidFill>
                <a:latin typeface="Neue Machina Ultra-Bold" panose="020B0604020202020204" charset="0"/>
                <a:ea typeface="FB Aristocrat"/>
                <a:cs typeface="FB Aristocrat"/>
                <a:sym typeface="FB Aristocrat"/>
              </a:rPr>
              <a:t> Supervisor:</a:t>
            </a:r>
          </a:p>
          <a:p>
            <a:pPr algn="l">
              <a:lnSpc>
                <a:spcPts val="2989"/>
              </a:lnSpc>
            </a:pPr>
            <a:r>
              <a:rPr lang="en-US" sz="2135" b="1" spc="734" dirty="0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             </a:t>
            </a:r>
            <a:r>
              <a:rPr lang="en-US" sz="2135" b="1" spc="734" dirty="0" err="1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Zakharia</a:t>
            </a:r>
            <a:r>
              <a:rPr lang="en-US" sz="2135" b="1" spc="734" dirty="0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 Frenkel </a:t>
            </a:r>
          </a:p>
          <a:p>
            <a:pPr algn="ctr">
              <a:lnSpc>
                <a:spcPts val="2989"/>
              </a:lnSpc>
            </a:pPr>
            <a:r>
              <a:rPr lang="en-US" sz="2135" u="sng" spc="734" dirty="0">
                <a:solidFill>
                  <a:srgbClr val="FFFFFF"/>
                </a:solidFill>
                <a:latin typeface="Neue Machina Ultra-Bold" panose="020B0604020202020204" charset="0"/>
                <a:ea typeface="FB Aristocrat"/>
                <a:cs typeface="FB Aristocrat"/>
                <a:sym typeface="FB Aristocrat"/>
              </a:rPr>
              <a:t>Authors:</a:t>
            </a:r>
          </a:p>
          <a:p>
            <a:pPr algn="l">
              <a:lnSpc>
                <a:spcPts val="2989"/>
              </a:lnSpc>
            </a:pPr>
            <a:r>
              <a:rPr lang="en-US" sz="2135" spc="734" dirty="0">
                <a:solidFill>
                  <a:srgbClr val="FFFFFF"/>
                </a:solidFill>
                <a:latin typeface="Neue Machina Ultra-Bold" panose="020B0604020202020204" charset="0"/>
                <a:ea typeface="Neue Machina"/>
                <a:cs typeface="Neue Machina"/>
                <a:sym typeface="Neue Machina"/>
              </a:rPr>
              <a:t>             </a:t>
            </a:r>
            <a:r>
              <a:rPr lang="en-US" sz="2135" b="1" spc="734" dirty="0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Abed </a:t>
            </a:r>
            <a:r>
              <a:rPr lang="en-US" sz="2135" b="1" spc="734" dirty="0" err="1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Tayar</a:t>
            </a:r>
            <a:r>
              <a:rPr lang="en-US" sz="2135" spc="734" dirty="0">
                <a:solidFill>
                  <a:srgbClr val="FFFFFF"/>
                </a:solidFill>
                <a:latin typeface="Neue Machina Ultra-Bold" panose="020B0604020202020204" charset="0"/>
                <a:ea typeface="Neue Machina"/>
                <a:cs typeface="Neue Machina"/>
                <a:sym typeface="Neue Machina"/>
              </a:rPr>
              <a:t> </a:t>
            </a:r>
          </a:p>
          <a:p>
            <a:pPr algn="ctr">
              <a:lnSpc>
                <a:spcPts val="2989"/>
              </a:lnSpc>
            </a:pPr>
            <a:r>
              <a:rPr lang="en-US" sz="2135" spc="734" dirty="0">
                <a:solidFill>
                  <a:srgbClr val="FFFFFF"/>
                </a:solidFill>
                <a:latin typeface="Neue Machina Ultra-Bold" panose="020B0604020202020204" charset="0"/>
                <a:ea typeface="FB Aristocrat"/>
                <a:cs typeface="FB Aristocrat"/>
                <a:sym typeface="FB Aristocrat"/>
              </a:rPr>
              <a:t>     Abed.tayar@e.braude.ac.il</a:t>
            </a:r>
          </a:p>
          <a:p>
            <a:pPr algn="ctr">
              <a:lnSpc>
                <a:spcPts val="2989"/>
              </a:lnSpc>
            </a:pPr>
            <a:r>
              <a:rPr lang="en-US" sz="2135" spc="734" dirty="0">
                <a:solidFill>
                  <a:srgbClr val="FFFFFF"/>
                </a:solidFill>
                <a:latin typeface="Neue Machina Ultra-Bold" panose="020B0604020202020204" charset="0"/>
                <a:ea typeface="Neue Machina"/>
                <a:cs typeface="Neue Machina"/>
                <a:sym typeface="Neue Machina"/>
              </a:rPr>
              <a:t>            </a:t>
            </a:r>
            <a:r>
              <a:rPr lang="en-US" sz="2135" b="1" spc="734" dirty="0">
                <a:solidFill>
                  <a:srgbClr val="FFFFFF"/>
                </a:solidFill>
                <a:latin typeface="Neue Machina Ultra-Bold" panose="020B0604020202020204" charset="0"/>
                <a:ea typeface="Neue Machina Ultra-Bold"/>
                <a:cs typeface="Neue Machina Ultra-Bold"/>
                <a:sym typeface="Neue Machina Ultra-Bold"/>
              </a:rPr>
              <a:t> Mahameed Egbaria  </a:t>
            </a:r>
            <a:r>
              <a:rPr lang="en-US" sz="2135" spc="734" dirty="0">
                <a:solidFill>
                  <a:srgbClr val="FFFFFF"/>
                </a:solidFill>
                <a:latin typeface="Neue Machina Ultra-Bold" panose="020B0604020202020204" charset="0"/>
                <a:ea typeface="Neue Machina"/>
                <a:cs typeface="Neue Machina"/>
                <a:sym typeface="Neue Machina"/>
              </a:rPr>
              <a:t>                         </a:t>
            </a:r>
          </a:p>
          <a:p>
            <a:pPr algn="ctr">
              <a:lnSpc>
                <a:spcPts val="2989"/>
              </a:lnSpc>
            </a:pPr>
            <a:r>
              <a:rPr lang="en-US" sz="2135" spc="734" dirty="0">
                <a:solidFill>
                  <a:srgbClr val="FFFFFF"/>
                </a:solidFill>
                <a:latin typeface="Neue Machina Ultra-Bold" panose="020B0604020202020204" charset="0"/>
                <a:ea typeface="FB Aristocrat"/>
                <a:cs typeface="FB Aristocrat"/>
                <a:sym typeface="FB Aristocrat"/>
              </a:rPr>
              <a:t>              Mohameed.egbaria@e.braude.ac.il</a:t>
            </a:r>
          </a:p>
          <a:p>
            <a:pPr algn="ctr">
              <a:lnSpc>
                <a:spcPts val="2989"/>
              </a:lnSpc>
              <a:spcBef>
                <a:spcPct val="0"/>
              </a:spcBef>
            </a:pPr>
            <a:endParaRPr lang="en-US" sz="2135" spc="734" dirty="0">
              <a:solidFill>
                <a:srgbClr val="FFFFFF"/>
              </a:solidFill>
              <a:latin typeface="Neue Machina Ultra-Bold" panose="020B0604020202020204" charset="0"/>
              <a:ea typeface="FB Aristocrat"/>
              <a:cs typeface="FB Aristocrat"/>
              <a:sym typeface="FB Aristoc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71292" y="3720042"/>
            <a:ext cx="841780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Capstone Project Phase A – 61998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328">
            <a:off x="7422596" y="9060497"/>
            <a:ext cx="983669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3138353">
            <a:off x="-5531058" y="6233717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1366319" y="-185657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9546646" flipH="1">
            <a:off x="-1162911" y="-269157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8533579" flipH="1">
            <a:off x="14163159" y="7403205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2014884" y="1345791"/>
            <a:ext cx="15369423" cy="6839393"/>
          </a:xfrm>
          <a:custGeom>
            <a:avLst/>
            <a:gdLst/>
            <a:ahLst/>
            <a:cxnLst/>
            <a:rect l="l" t="t" r="r" b="b"/>
            <a:pathLst>
              <a:path w="15369423" h="6839393">
                <a:moveTo>
                  <a:pt x="0" y="0"/>
                </a:moveTo>
                <a:lnTo>
                  <a:pt x="15369424" y="0"/>
                </a:lnTo>
                <a:lnTo>
                  <a:pt x="15369424" y="6839393"/>
                </a:lnTo>
                <a:lnTo>
                  <a:pt x="0" y="6839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4248654" y="66040"/>
            <a:ext cx="979069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Activity Diagram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328">
            <a:off x="7422596" y="9060497"/>
            <a:ext cx="983669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3138353">
            <a:off x="-5531058" y="6233717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1366319" y="-185657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9546646" flipH="1">
            <a:off x="-1162911" y="-269157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8533579" flipH="1">
            <a:off x="14163159" y="7403205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701048" y="1198080"/>
            <a:ext cx="14561884" cy="7062514"/>
          </a:xfrm>
          <a:custGeom>
            <a:avLst/>
            <a:gdLst/>
            <a:ahLst/>
            <a:cxnLst/>
            <a:rect l="l" t="t" r="r" b="b"/>
            <a:pathLst>
              <a:path w="14561884" h="7062514">
                <a:moveTo>
                  <a:pt x="0" y="0"/>
                </a:moveTo>
                <a:lnTo>
                  <a:pt x="14561884" y="0"/>
                </a:lnTo>
                <a:lnTo>
                  <a:pt x="14561884" y="7062514"/>
                </a:lnTo>
                <a:lnTo>
                  <a:pt x="0" y="7062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4248654" y="66040"/>
            <a:ext cx="979069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Activity Diagram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328">
            <a:off x="7422596" y="9060497"/>
            <a:ext cx="983669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3138353">
            <a:off x="-5531058" y="6233717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1366319" y="-185657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9546646" flipH="1">
            <a:off x="-1162911" y="-269157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8533579" flipH="1">
            <a:off x="14163159" y="7403205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2815178" y="1167023"/>
            <a:ext cx="12998555" cy="7750388"/>
          </a:xfrm>
          <a:custGeom>
            <a:avLst/>
            <a:gdLst/>
            <a:ahLst/>
            <a:cxnLst/>
            <a:rect l="l" t="t" r="r" b="b"/>
            <a:pathLst>
              <a:path w="12998555" h="7750388">
                <a:moveTo>
                  <a:pt x="0" y="0"/>
                </a:moveTo>
                <a:lnTo>
                  <a:pt x="12998554" y="0"/>
                </a:lnTo>
                <a:lnTo>
                  <a:pt x="12998554" y="7750389"/>
                </a:lnTo>
                <a:lnTo>
                  <a:pt x="0" y="7750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4248654" y="66040"/>
            <a:ext cx="979069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Activity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05289" y="9548003"/>
            <a:ext cx="1640334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2128724" y="691720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10800000">
            <a:off x="12571097" y="-320152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2078145" y="1922260"/>
            <a:ext cx="13124846" cy="8186623"/>
          </a:xfrm>
          <a:custGeom>
            <a:avLst/>
            <a:gdLst/>
            <a:ahLst/>
            <a:cxnLst/>
            <a:rect l="l" t="t" r="r" b="b"/>
            <a:pathLst>
              <a:path w="13124846" h="8186623">
                <a:moveTo>
                  <a:pt x="0" y="0"/>
                </a:moveTo>
                <a:lnTo>
                  <a:pt x="13124846" y="0"/>
                </a:lnTo>
                <a:lnTo>
                  <a:pt x="13124846" y="8186622"/>
                </a:lnTo>
                <a:lnTo>
                  <a:pt x="0" y="8186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720684" y="66040"/>
            <a:ext cx="842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Our website screens: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8145" y="1432674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Home Page: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05289" y="9548003"/>
            <a:ext cx="1640334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2128724" y="691720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10800000">
            <a:off x="12571097" y="-320152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2489669" y="2012629"/>
            <a:ext cx="13049217" cy="8127867"/>
          </a:xfrm>
          <a:custGeom>
            <a:avLst/>
            <a:gdLst/>
            <a:ahLst/>
            <a:cxnLst/>
            <a:rect l="l" t="t" r="r" b="b"/>
            <a:pathLst>
              <a:path w="13049217" h="8127867">
                <a:moveTo>
                  <a:pt x="0" y="0"/>
                </a:moveTo>
                <a:lnTo>
                  <a:pt x="13049217" y="0"/>
                </a:lnTo>
                <a:lnTo>
                  <a:pt x="13049217" y="8127867"/>
                </a:lnTo>
                <a:lnTo>
                  <a:pt x="0" y="8127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61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720684" y="322086"/>
            <a:ext cx="842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Our website screens: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9669" y="1523043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Sign up: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05289" y="9548003"/>
            <a:ext cx="1640334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2128724" y="691720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10800000">
            <a:off x="12571097" y="-320152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2078145" y="1922260"/>
            <a:ext cx="12990387" cy="8118992"/>
          </a:xfrm>
          <a:custGeom>
            <a:avLst/>
            <a:gdLst/>
            <a:ahLst/>
            <a:cxnLst/>
            <a:rect l="l" t="t" r="r" b="b"/>
            <a:pathLst>
              <a:path w="12990387" h="8118992">
                <a:moveTo>
                  <a:pt x="0" y="0"/>
                </a:moveTo>
                <a:lnTo>
                  <a:pt x="12990388" y="0"/>
                </a:lnTo>
                <a:lnTo>
                  <a:pt x="12990388" y="8118992"/>
                </a:lnTo>
                <a:lnTo>
                  <a:pt x="0" y="8118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720684" y="66040"/>
            <a:ext cx="842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Our website screens: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8145" y="1432674"/>
            <a:ext cx="9506425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Add new Campiagn at buisness manager page: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05289" y="9548003"/>
            <a:ext cx="1640334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2128724" y="691720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10800000">
            <a:off x="12571097" y="-320152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5384126" y="1352162"/>
            <a:ext cx="7519748" cy="8756620"/>
          </a:xfrm>
          <a:custGeom>
            <a:avLst/>
            <a:gdLst/>
            <a:ahLst/>
            <a:cxnLst/>
            <a:rect l="l" t="t" r="r" b="b"/>
            <a:pathLst>
              <a:path w="7519748" h="8756620">
                <a:moveTo>
                  <a:pt x="0" y="0"/>
                </a:moveTo>
                <a:lnTo>
                  <a:pt x="7519748" y="0"/>
                </a:lnTo>
                <a:lnTo>
                  <a:pt x="7519748" y="8756620"/>
                </a:lnTo>
                <a:lnTo>
                  <a:pt x="0" y="8756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720684" y="66040"/>
            <a:ext cx="842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Our website screens: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986" y="1417613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Advertaisment Page: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05289" y="9548003"/>
            <a:ext cx="1640334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2128724" y="691720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10800000">
            <a:off x="12571097" y="-320152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603986" y="1907198"/>
            <a:ext cx="12892644" cy="8041787"/>
          </a:xfrm>
          <a:custGeom>
            <a:avLst/>
            <a:gdLst/>
            <a:ahLst/>
            <a:cxnLst/>
            <a:rect l="l" t="t" r="r" b="b"/>
            <a:pathLst>
              <a:path w="12892644" h="8041787">
                <a:moveTo>
                  <a:pt x="0" y="0"/>
                </a:moveTo>
                <a:lnTo>
                  <a:pt x="12892644" y="0"/>
                </a:lnTo>
                <a:lnTo>
                  <a:pt x="12892644" y="8041787"/>
                </a:lnTo>
                <a:lnTo>
                  <a:pt x="0" y="8041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720684" y="66040"/>
            <a:ext cx="842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Our website screens: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986" y="1417613"/>
            <a:ext cx="7242412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Customer account search campaign: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05289" y="9548003"/>
            <a:ext cx="1640334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2128724" y="691720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10800000">
            <a:off x="12571097" y="-320152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603986" y="2043068"/>
            <a:ext cx="12392079" cy="7714069"/>
          </a:xfrm>
          <a:custGeom>
            <a:avLst/>
            <a:gdLst/>
            <a:ahLst/>
            <a:cxnLst/>
            <a:rect l="l" t="t" r="r" b="b"/>
            <a:pathLst>
              <a:path w="12392079" h="7714069">
                <a:moveTo>
                  <a:pt x="0" y="0"/>
                </a:moveTo>
                <a:lnTo>
                  <a:pt x="12392079" y="0"/>
                </a:lnTo>
                <a:lnTo>
                  <a:pt x="12392079" y="7714069"/>
                </a:lnTo>
                <a:lnTo>
                  <a:pt x="0" y="7714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720684" y="66040"/>
            <a:ext cx="842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Our website screens: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3986" y="1417613"/>
            <a:ext cx="7242412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buisness manager page tracking Links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05289" y="9548003"/>
            <a:ext cx="1640334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2128724" y="691720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10800000">
            <a:off x="12571097" y="-320152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727743" y="1844710"/>
          <a:ext cx="11214988" cy="6735257"/>
        </p:xfrm>
        <a:graphic>
          <a:graphicData uri="http://schemas.openxmlformats.org/drawingml/2006/table">
            <a:tbl>
              <a:tblPr/>
              <a:tblGrid>
                <a:gridCol w="1305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8038">
                <a:tc>
                  <a:txBody>
                    <a:bodyPr/>
                    <a:lstStyle/>
                    <a:p>
                      <a:pPr algn="l">
                        <a:lnSpc>
                          <a:spcPts val="153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539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#No​</a:t>
                      </a:r>
                    </a:p>
                    <a:p>
                      <a:pPr algn="l">
                        <a:lnSpc>
                          <a:spcPts val="1539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539"/>
                        </a:lnSpc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Test Subject​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539"/>
                        </a:lnSpc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Expected result​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544">
                <a:tc gridSpan="3">
                  <a:txBody>
                    <a:bodyPr/>
                    <a:lstStyle/>
                    <a:p>
                      <a:pPr algn="ctr">
                        <a:lnSpc>
                          <a:spcPts val="19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959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Login  form​</a:t>
                      </a:r>
                    </a:p>
                    <a:p>
                      <a:pPr algn="ctr">
                        <a:lnSpc>
                          <a:spcPts val="1959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38B6FF">
                            <a:alpha val="100000"/>
                          </a:srgbClr>
                        </a:gs>
                        <a:gs pos="100000">
                          <a:srgbClr val="44489A">
                            <a:alpha val="10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959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Login  form​</a:t>
                      </a:r>
                    </a:p>
                    <a:p>
                      <a:pPr algn="ctr">
                        <a:lnSpc>
                          <a:spcPts val="1959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38B6FF">
                            <a:alpha val="100000"/>
                          </a:srgbClr>
                        </a:gs>
                        <a:gs pos="100000">
                          <a:srgbClr val="44489A">
                            <a:alpha val="10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959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Login  form​</a:t>
                      </a:r>
                    </a:p>
                    <a:p>
                      <a:pPr algn="ctr">
                        <a:lnSpc>
                          <a:spcPts val="1959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38B6FF">
                            <a:alpha val="100000"/>
                          </a:srgbClr>
                        </a:gs>
                        <a:gs pos="100000">
                          <a:srgbClr val="44489A">
                            <a:alpha val="10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543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1​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Enter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an empty username or password​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Error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displays a message: “Please fill in the fields”.​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3056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2​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Enter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the wrong username or password​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Error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displays a message: “Invalid details, try again”​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We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don’t want to give information about which field is invalid.​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543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3​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Log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in with a ‘frozen’ status username and password​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Display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message: “User is Frozen”.​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543"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4​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Neue Machina Ultra-Bold"/>
                          <a:ea typeface="Neue Machina Ultra-Bold"/>
                          <a:cs typeface="Neue Machina Ultra-Bold"/>
                          <a:sym typeface="Neue Machina Ultra-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Enter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a valid username and password​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Display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message:” Login succeed”.​</a:t>
                      </a:r>
                    </a:p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Neue Machina"/>
                          <a:ea typeface="Neue Machina"/>
                          <a:cs typeface="Neue Machina"/>
                          <a:sym typeface="Neue Machina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720684" y="66040"/>
            <a:ext cx="11089208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Unit Tests Some Example</a:t>
            </a:r>
          </a:p>
          <a:p>
            <a:pPr algn="l">
              <a:lnSpc>
                <a:spcPts val="7840"/>
              </a:lnSpc>
              <a:spcBef>
                <a:spcPct val="0"/>
              </a:spcBef>
            </a:pPr>
            <a:endParaRPr lang="en-US" sz="5600" b="1">
              <a:solidFill>
                <a:srgbClr val="000000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09" y="749197"/>
            <a:ext cx="5480127" cy="492579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1632" r="-31632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" name="Freeform 4"/>
          <p:cNvSpPr/>
          <p:nvPr/>
        </p:nvSpPr>
        <p:spPr>
          <a:xfrm rot="1190632">
            <a:off x="-3761138" y="-3200401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9181585">
            <a:off x="7356851" y="4719320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9" y="0"/>
                </a:lnTo>
                <a:lnTo>
                  <a:pt x="120359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15026457" y="9046210"/>
            <a:ext cx="223284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0013227" y="914400"/>
            <a:ext cx="612965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3227" y="3992178"/>
            <a:ext cx="6293573" cy="403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1- marketing costs are on the rise.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12212668" y="-2019860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3" y="0"/>
                </a:lnTo>
                <a:lnTo>
                  <a:pt x="6623943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 rot="-10800000">
            <a:off x="6701255" y="8297724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3" y="0"/>
                </a:lnTo>
                <a:lnTo>
                  <a:pt x="6623943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10013227" y="4728210"/>
            <a:ext cx="4129384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2-Share2Grow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12765" y="5467349"/>
            <a:ext cx="5151035" cy="403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3-A friend brings a friend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05289" y="9548003"/>
            <a:ext cx="1640334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138353">
            <a:off x="12128724" y="691720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10800000">
            <a:off x="12571097" y="-320152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0123856" y="2378631"/>
            <a:ext cx="7980230" cy="4790425"/>
          </a:xfrm>
          <a:custGeom>
            <a:avLst/>
            <a:gdLst/>
            <a:ahLst/>
            <a:cxnLst/>
            <a:rect l="l" t="t" r="r" b="b"/>
            <a:pathLst>
              <a:path w="7980230" h="4790425">
                <a:moveTo>
                  <a:pt x="0" y="0"/>
                </a:moveTo>
                <a:lnTo>
                  <a:pt x="7980230" y="0"/>
                </a:lnTo>
                <a:lnTo>
                  <a:pt x="7980230" y="4790425"/>
                </a:lnTo>
                <a:lnTo>
                  <a:pt x="0" y="4790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9409238" y="7948884"/>
            <a:ext cx="5869369" cy="1608644"/>
          </a:xfrm>
          <a:custGeom>
            <a:avLst/>
            <a:gdLst/>
            <a:ahLst/>
            <a:cxnLst/>
            <a:rect l="l" t="t" r="r" b="b"/>
            <a:pathLst>
              <a:path w="5869369" h="1608644">
                <a:moveTo>
                  <a:pt x="0" y="0"/>
                </a:moveTo>
                <a:lnTo>
                  <a:pt x="5869369" y="0"/>
                </a:lnTo>
                <a:lnTo>
                  <a:pt x="5869369" y="1608644"/>
                </a:lnTo>
                <a:lnTo>
                  <a:pt x="0" y="1608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6772" b="-9743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830821" y="2154541"/>
            <a:ext cx="773165" cy="6158657"/>
          </a:xfrm>
          <a:custGeom>
            <a:avLst/>
            <a:gdLst/>
            <a:ahLst/>
            <a:cxnLst/>
            <a:rect l="l" t="t" r="r" b="b"/>
            <a:pathLst>
              <a:path w="773165" h="6158657">
                <a:moveTo>
                  <a:pt x="0" y="0"/>
                </a:moveTo>
                <a:lnTo>
                  <a:pt x="773165" y="0"/>
                </a:lnTo>
                <a:lnTo>
                  <a:pt x="773165" y="6158657"/>
                </a:lnTo>
                <a:lnTo>
                  <a:pt x="0" y="61586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776355" y="1965625"/>
            <a:ext cx="6618197" cy="1064994"/>
          </a:xfrm>
          <a:custGeom>
            <a:avLst/>
            <a:gdLst/>
            <a:ahLst/>
            <a:cxnLst/>
            <a:rect l="l" t="t" r="r" b="b"/>
            <a:pathLst>
              <a:path w="6618197" h="1064994">
                <a:moveTo>
                  <a:pt x="0" y="0"/>
                </a:moveTo>
                <a:lnTo>
                  <a:pt x="6618198" y="0"/>
                </a:lnTo>
                <a:lnTo>
                  <a:pt x="6618198" y="1064994"/>
                </a:lnTo>
                <a:lnTo>
                  <a:pt x="0" y="1064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598" b="-359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1776355" y="3685436"/>
            <a:ext cx="6343460" cy="1409975"/>
          </a:xfrm>
          <a:custGeom>
            <a:avLst/>
            <a:gdLst/>
            <a:ahLst/>
            <a:cxnLst/>
            <a:rect l="l" t="t" r="r" b="b"/>
            <a:pathLst>
              <a:path w="6343460" h="1409975">
                <a:moveTo>
                  <a:pt x="0" y="0"/>
                </a:moveTo>
                <a:lnTo>
                  <a:pt x="6343461" y="0"/>
                </a:lnTo>
                <a:lnTo>
                  <a:pt x="6343461" y="1409975"/>
                </a:lnTo>
                <a:lnTo>
                  <a:pt x="0" y="14099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19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776355" y="5752636"/>
            <a:ext cx="6624596" cy="894320"/>
          </a:xfrm>
          <a:custGeom>
            <a:avLst/>
            <a:gdLst/>
            <a:ahLst/>
            <a:cxnLst/>
            <a:rect l="l" t="t" r="r" b="b"/>
            <a:pathLst>
              <a:path w="6624596" h="894320">
                <a:moveTo>
                  <a:pt x="0" y="0"/>
                </a:moveTo>
                <a:lnTo>
                  <a:pt x="6624596" y="0"/>
                </a:lnTo>
                <a:lnTo>
                  <a:pt x="6624596" y="894320"/>
                </a:lnTo>
                <a:lnTo>
                  <a:pt x="0" y="894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1776355" y="7631738"/>
            <a:ext cx="6624596" cy="1001970"/>
          </a:xfrm>
          <a:custGeom>
            <a:avLst/>
            <a:gdLst/>
            <a:ahLst/>
            <a:cxnLst/>
            <a:rect l="l" t="t" r="r" b="b"/>
            <a:pathLst>
              <a:path w="6624596" h="1001970">
                <a:moveTo>
                  <a:pt x="0" y="0"/>
                </a:moveTo>
                <a:lnTo>
                  <a:pt x="6624596" y="0"/>
                </a:lnTo>
                <a:lnTo>
                  <a:pt x="6624596" y="1001971"/>
                </a:lnTo>
                <a:lnTo>
                  <a:pt x="0" y="1001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720684" y="66040"/>
            <a:ext cx="753468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Website security: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0986" y="5472319"/>
            <a:ext cx="6618451" cy="305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41"/>
              </a:lnSpc>
              <a:spcBef>
                <a:spcPct val="0"/>
              </a:spcBef>
            </a:pPr>
            <a:r>
              <a:rPr lang="en-US" sz="8743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Thanks for attention</a:t>
            </a:r>
          </a:p>
        </p:txBody>
      </p:sp>
      <p:sp>
        <p:nvSpPr>
          <p:cNvPr id="3" name="AutoShape 3"/>
          <p:cNvSpPr/>
          <p:nvPr/>
        </p:nvSpPr>
        <p:spPr>
          <a:xfrm>
            <a:off x="6827329" y="8224887"/>
            <a:ext cx="10431971" cy="0"/>
          </a:xfrm>
          <a:prstGeom prst="line">
            <a:avLst/>
          </a:prstGeom>
          <a:ln w="19050" cap="flat">
            <a:solidFill>
              <a:srgbClr val="FFFFFF">
                <a:alpha val="3882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-220845" y="309299"/>
            <a:ext cx="8217564" cy="8217531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12650542" y="7453134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3" y="0"/>
                </a:lnTo>
                <a:lnTo>
                  <a:pt x="6623943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9157405">
            <a:off x="-1678352" y="-2391560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579171" y="-2005894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3" y="0"/>
                </a:lnTo>
                <a:lnTo>
                  <a:pt x="6623943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5734827">
            <a:off x="-4285189" y="4460441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3338290">
            <a:off x="9919392" y="-192916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 rot="3559">
            <a:off x="8060136" y="9041447"/>
            <a:ext cx="919916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1489875" y="3530644"/>
            <a:ext cx="10223512" cy="286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999" lvl="1" indent="-249500" algn="l">
              <a:lnSpc>
                <a:spcPts val="3235"/>
              </a:lnSpc>
              <a:buFont typeface="Arial"/>
              <a:buChar char="•"/>
            </a:pPr>
            <a:r>
              <a:rPr lang="en-US" sz="2311" b="1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High Marketing Costs.</a:t>
            </a:r>
          </a:p>
          <a:p>
            <a:pPr algn="l">
              <a:lnSpc>
                <a:spcPts val="3235"/>
              </a:lnSpc>
            </a:pPr>
            <a:endParaRPr lang="en-US" sz="2311" b="1">
              <a:solidFill>
                <a:srgbClr val="FF585D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  <a:p>
            <a:pPr marL="498999" lvl="1" indent="-249500" algn="l">
              <a:lnSpc>
                <a:spcPts val="3235"/>
              </a:lnSpc>
              <a:buFont typeface="Arial"/>
              <a:buChar char="•"/>
            </a:pPr>
            <a:r>
              <a:rPr lang="en-US" sz="2311" b="1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Limited Reach in Traditional Marketing.</a:t>
            </a:r>
          </a:p>
          <a:p>
            <a:pPr algn="l">
              <a:lnSpc>
                <a:spcPts val="3235"/>
              </a:lnSpc>
            </a:pPr>
            <a:endParaRPr lang="en-US" sz="2311" b="1">
              <a:solidFill>
                <a:srgbClr val="FF585D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  <a:p>
            <a:pPr marL="498999" lvl="1" indent="-249500" algn="l">
              <a:lnSpc>
                <a:spcPts val="3235"/>
              </a:lnSpc>
              <a:buFont typeface="Arial"/>
              <a:buChar char="•"/>
            </a:pPr>
            <a:r>
              <a:rPr lang="en-US" sz="2311" b="1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Lack of Effective Tracking and Insights.</a:t>
            </a:r>
          </a:p>
          <a:p>
            <a:pPr algn="l">
              <a:lnSpc>
                <a:spcPts val="3235"/>
              </a:lnSpc>
            </a:pPr>
            <a:endParaRPr lang="en-US" sz="2311" b="1">
              <a:solidFill>
                <a:srgbClr val="FF585D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  <a:p>
            <a:pPr marL="498999" lvl="1" indent="-249500" algn="l">
              <a:lnSpc>
                <a:spcPts val="3235"/>
              </a:lnSpc>
              <a:buFont typeface="Arial"/>
              <a:buChar char="•"/>
            </a:pPr>
            <a:r>
              <a:rPr lang="en-US" sz="2311" b="1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Trust and Security Concerns.</a:t>
            </a:r>
          </a:p>
        </p:txBody>
      </p:sp>
      <p:sp>
        <p:nvSpPr>
          <p:cNvPr id="7" name="Freeform 7"/>
          <p:cNvSpPr/>
          <p:nvPr/>
        </p:nvSpPr>
        <p:spPr>
          <a:xfrm rot="9323747">
            <a:off x="13342115" y="7399806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3" y="0"/>
                </a:lnTo>
                <a:lnTo>
                  <a:pt x="6623943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652563" y="1772536"/>
            <a:ext cx="101457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Description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5617458" y="-1310785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202484" y="2038599"/>
            <a:ext cx="4385902" cy="4406871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7527" r="-37527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" name="Freeform 5"/>
          <p:cNvSpPr/>
          <p:nvPr/>
        </p:nvSpPr>
        <p:spPr>
          <a:xfrm rot="8503678">
            <a:off x="9143461" y="6172200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549426">
            <a:off x="-4534939" y="-2281715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>
            <a:off x="10052121" y="9248775"/>
            <a:ext cx="720717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9702951" y="2293530"/>
            <a:ext cx="8007655" cy="6462964"/>
            <a:chOff x="0" y="0"/>
            <a:chExt cx="2109012" cy="17021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9012" cy="1702180"/>
            </a:xfrm>
            <a:custGeom>
              <a:avLst/>
              <a:gdLst/>
              <a:ahLst/>
              <a:cxnLst/>
              <a:rect l="l" t="t" r="r" b="b"/>
              <a:pathLst>
                <a:path w="2109012" h="1702180">
                  <a:moveTo>
                    <a:pt x="36739" y="0"/>
                  </a:moveTo>
                  <a:lnTo>
                    <a:pt x="2072273" y="0"/>
                  </a:lnTo>
                  <a:cubicBezTo>
                    <a:pt x="2082017" y="0"/>
                    <a:pt x="2091361" y="3871"/>
                    <a:pt x="2098251" y="10761"/>
                  </a:cubicBezTo>
                  <a:cubicBezTo>
                    <a:pt x="2105141" y="17650"/>
                    <a:pt x="2109012" y="26995"/>
                    <a:pt x="2109012" y="36739"/>
                  </a:cubicBezTo>
                  <a:lnTo>
                    <a:pt x="2109012" y="1665441"/>
                  </a:lnTo>
                  <a:cubicBezTo>
                    <a:pt x="2109012" y="1685731"/>
                    <a:pt x="2092563" y="1702180"/>
                    <a:pt x="2072273" y="1702180"/>
                  </a:cubicBezTo>
                  <a:lnTo>
                    <a:pt x="36739" y="1702180"/>
                  </a:lnTo>
                  <a:cubicBezTo>
                    <a:pt x="16449" y="1702180"/>
                    <a:pt x="0" y="1685731"/>
                    <a:pt x="0" y="1665441"/>
                  </a:cubicBezTo>
                  <a:lnTo>
                    <a:pt x="0" y="36739"/>
                  </a:lnTo>
                  <a:cubicBezTo>
                    <a:pt x="0" y="16449"/>
                    <a:pt x="16449" y="0"/>
                    <a:pt x="3673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09012" cy="1759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5256" y="490220"/>
            <a:ext cx="901632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Solution Description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59718" y="2704792"/>
            <a:ext cx="6575903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1.Free Referral-Based Marketing.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2322" y="3439246"/>
            <a:ext cx="7468284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2.Viral "Word of Mouth" Marketing Model.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06518" y="4178386"/>
            <a:ext cx="7052781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3.Link Tracking and Precise Insights.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42322" y="4914880"/>
            <a:ext cx="7052781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4.Security and Trust via IP Tracking.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42321" y="5753955"/>
            <a:ext cx="8007655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5.Support for Small Businesses and Startups.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06518" y="6445470"/>
            <a:ext cx="7243281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6.Advanced Search and Sorting System.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06519" y="7137592"/>
            <a:ext cx="7243280" cy="834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7.Earning Opportunities for Customers.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585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  through Link Sharing</a:t>
            </a:r>
          </a:p>
        </p:txBody>
      </p:sp>
      <p:sp>
        <p:nvSpPr>
          <p:cNvPr id="19" name="Freeform 19"/>
          <p:cNvSpPr/>
          <p:nvPr/>
        </p:nvSpPr>
        <p:spPr>
          <a:xfrm rot="-10800000" flipH="1">
            <a:off x="-1914584" y="7050193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22085" flipH="1">
            <a:off x="-979142" y="-2193850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89326" y="2546405"/>
            <a:ext cx="6464570" cy="571980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2359" r="-62359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" name="Freeform 5"/>
          <p:cNvSpPr/>
          <p:nvPr/>
        </p:nvSpPr>
        <p:spPr>
          <a:xfrm rot="3115175">
            <a:off x="9839804" y="-3127551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-8559971">
            <a:off x="-4683991" y="4386880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AutoShape 7"/>
          <p:cNvSpPr/>
          <p:nvPr/>
        </p:nvSpPr>
        <p:spPr>
          <a:xfrm rot="-3328">
            <a:off x="7422596" y="9060497"/>
            <a:ext cx="983669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rot="9719925" flipH="1">
            <a:off x="12852915" y="7615627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2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2" y="6069187"/>
                </a:lnTo>
                <a:lnTo>
                  <a:pt x="6623942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818262" y="2781877"/>
            <a:ext cx="2243533" cy="982304"/>
          </a:xfrm>
          <a:custGeom>
            <a:avLst/>
            <a:gdLst/>
            <a:ahLst/>
            <a:cxnLst/>
            <a:rect l="l" t="t" r="r" b="b"/>
            <a:pathLst>
              <a:path w="2243533" h="982304">
                <a:moveTo>
                  <a:pt x="0" y="0"/>
                </a:moveTo>
                <a:lnTo>
                  <a:pt x="2243533" y="0"/>
                </a:lnTo>
                <a:lnTo>
                  <a:pt x="2243533" y="982304"/>
                </a:lnTo>
                <a:lnTo>
                  <a:pt x="0" y="98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7422599" y="5932191"/>
            <a:ext cx="2187296" cy="957681"/>
          </a:xfrm>
          <a:custGeom>
            <a:avLst/>
            <a:gdLst/>
            <a:ahLst/>
            <a:cxnLst/>
            <a:rect l="l" t="t" r="r" b="b"/>
            <a:pathLst>
              <a:path w="2187296" h="957681">
                <a:moveTo>
                  <a:pt x="0" y="0"/>
                </a:moveTo>
                <a:lnTo>
                  <a:pt x="2187296" y="0"/>
                </a:lnTo>
                <a:lnTo>
                  <a:pt x="2187296" y="957681"/>
                </a:lnTo>
                <a:lnTo>
                  <a:pt x="0" y="957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12843365" y="5847886"/>
            <a:ext cx="2416361" cy="1144962"/>
          </a:xfrm>
          <a:custGeom>
            <a:avLst/>
            <a:gdLst/>
            <a:ahLst/>
            <a:cxnLst/>
            <a:rect l="l" t="t" r="r" b="b"/>
            <a:pathLst>
              <a:path w="2416361" h="1144962">
                <a:moveTo>
                  <a:pt x="0" y="0"/>
                </a:moveTo>
                <a:lnTo>
                  <a:pt x="2416360" y="0"/>
                </a:lnTo>
                <a:lnTo>
                  <a:pt x="2416360" y="1144962"/>
                </a:lnTo>
                <a:lnTo>
                  <a:pt x="0" y="1144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7284488" y="2781877"/>
            <a:ext cx="3461885" cy="813543"/>
          </a:xfrm>
          <a:custGeom>
            <a:avLst/>
            <a:gdLst/>
            <a:ahLst/>
            <a:cxnLst/>
            <a:rect l="l" t="t" r="r" b="b"/>
            <a:pathLst>
              <a:path w="3461885" h="813543">
                <a:moveTo>
                  <a:pt x="0" y="0"/>
                </a:moveTo>
                <a:lnTo>
                  <a:pt x="3461885" y="0"/>
                </a:lnTo>
                <a:lnTo>
                  <a:pt x="3461885" y="813543"/>
                </a:lnTo>
                <a:lnTo>
                  <a:pt x="0" y="8135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462363" y="713856"/>
            <a:ext cx="11878581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Client-Server Technologies: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26398" y="3969526"/>
            <a:ext cx="4366995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Firestore stores and syncs data for web and mobile apps, real-time.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6398" y="6878548"/>
            <a:ext cx="4758303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React builds user interfaces with reusable components for dynamic web apps.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66158" y="3969526"/>
            <a:ext cx="4991274" cy="131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sz="20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Technology that helps build web servers and APIs with routing, middleware support.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66158" y="6949139"/>
            <a:ext cx="4826933" cy="87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8"/>
              </a:lnSpc>
            </a:pPr>
            <a:r>
              <a:rPr lang="en-US" sz="20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Node.js runs JavaScript on servers for building scalable web applications.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9961">
            <a:off x="15618897" y="9046210"/>
            <a:ext cx="164036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325756" y="3336981"/>
            <a:ext cx="7622648" cy="4287686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28" b="-922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" name="Freeform 5"/>
          <p:cNvSpPr/>
          <p:nvPr/>
        </p:nvSpPr>
        <p:spPr>
          <a:xfrm rot="-752926">
            <a:off x="-4303646" y="-291212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3138353">
            <a:off x="12423870" y="694550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-10800000">
            <a:off x="11852024" y="-389188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 dirty="0">
              <a:solidFill>
                <a:schemeClr val="bg2"/>
              </a:solidFill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9" name="Group 9"/>
          <p:cNvGrpSpPr/>
          <p:nvPr/>
        </p:nvGrpSpPr>
        <p:grpSpPr>
          <a:xfrm>
            <a:off x="9165698" y="1931672"/>
            <a:ext cx="1535428" cy="153542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5698" y="4429760"/>
            <a:ext cx="1535428" cy="153542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24976" y="1931672"/>
            <a:ext cx="6234324" cy="1535428"/>
            <a:chOff x="0" y="0"/>
            <a:chExt cx="1641962" cy="4043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41962" cy="404393"/>
            </a:xfrm>
            <a:custGeom>
              <a:avLst/>
              <a:gdLst/>
              <a:ahLst/>
              <a:cxnLst/>
              <a:rect l="l" t="t" r="r" b="b"/>
              <a:pathLst>
                <a:path w="1641962" h="404393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357203"/>
                  </a:lnTo>
                  <a:cubicBezTo>
                    <a:pt x="1641962" y="383265"/>
                    <a:pt x="1620835" y="404393"/>
                    <a:pt x="1594773" y="404393"/>
                  </a:cubicBezTo>
                  <a:lnTo>
                    <a:pt x="47189" y="404393"/>
                  </a:lnTo>
                  <a:cubicBezTo>
                    <a:pt x="34674" y="404393"/>
                    <a:pt x="22671" y="399421"/>
                    <a:pt x="13821" y="390571"/>
                  </a:cubicBezTo>
                  <a:cubicBezTo>
                    <a:pt x="4972" y="381721"/>
                    <a:pt x="0" y="369719"/>
                    <a:pt x="0" y="357203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>
                <a:solidFill>
                  <a:schemeClr val="bg2"/>
                </a:solidFill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641962" cy="46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024976" y="4429760"/>
            <a:ext cx="6234324" cy="1535428"/>
            <a:chOff x="0" y="0"/>
            <a:chExt cx="1641962" cy="4043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1962" cy="404393"/>
            </a:xfrm>
            <a:custGeom>
              <a:avLst/>
              <a:gdLst/>
              <a:ahLst/>
              <a:cxnLst/>
              <a:rect l="l" t="t" r="r" b="b"/>
              <a:pathLst>
                <a:path w="1641962" h="404393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357203"/>
                  </a:lnTo>
                  <a:cubicBezTo>
                    <a:pt x="1641962" y="383265"/>
                    <a:pt x="1620835" y="404393"/>
                    <a:pt x="1594773" y="404393"/>
                  </a:cubicBezTo>
                  <a:lnTo>
                    <a:pt x="47189" y="404393"/>
                  </a:lnTo>
                  <a:cubicBezTo>
                    <a:pt x="34674" y="404393"/>
                    <a:pt x="22671" y="399421"/>
                    <a:pt x="13821" y="390571"/>
                  </a:cubicBezTo>
                  <a:cubicBezTo>
                    <a:pt x="4972" y="381721"/>
                    <a:pt x="0" y="369719"/>
                    <a:pt x="0" y="357203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641962" cy="46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65698" y="6743700"/>
            <a:ext cx="1535428" cy="15354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24976" y="6743700"/>
            <a:ext cx="6234324" cy="1535428"/>
            <a:chOff x="0" y="0"/>
            <a:chExt cx="1641962" cy="4043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41962" cy="404393"/>
            </a:xfrm>
            <a:custGeom>
              <a:avLst/>
              <a:gdLst/>
              <a:ahLst/>
              <a:cxnLst/>
              <a:rect l="l" t="t" r="r" b="b"/>
              <a:pathLst>
                <a:path w="1641962" h="404393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357203"/>
                  </a:lnTo>
                  <a:cubicBezTo>
                    <a:pt x="1641962" y="383265"/>
                    <a:pt x="1620835" y="404393"/>
                    <a:pt x="1594773" y="404393"/>
                  </a:cubicBezTo>
                  <a:lnTo>
                    <a:pt x="47189" y="404393"/>
                  </a:lnTo>
                  <a:cubicBezTo>
                    <a:pt x="34674" y="404393"/>
                    <a:pt x="22671" y="399421"/>
                    <a:pt x="13821" y="390571"/>
                  </a:cubicBezTo>
                  <a:cubicBezTo>
                    <a:pt x="4972" y="381721"/>
                    <a:pt x="0" y="369719"/>
                    <a:pt x="0" y="357203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641962" cy="46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9496883" y="2321352"/>
            <a:ext cx="877609" cy="833728"/>
          </a:xfrm>
          <a:custGeom>
            <a:avLst/>
            <a:gdLst/>
            <a:ahLst/>
            <a:cxnLst/>
            <a:rect l="l" t="t" r="r" b="b"/>
            <a:pathLst>
              <a:path w="877609" h="833728">
                <a:moveTo>
                  <a:pt x="0" y="0"/>
                </a:moveTo>
                <a:lnTo>
                  <a:pt x="877609" y="0"/>
                </a:lnTo>
                <a:lnTo>
                  <a:pt x="877609" y="833728"/>
                </a:lnTo>
                <a:lnTo>
                  <a:pt x="0" y="833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4" name="Freeform 34"/>
          <p:cNvSpPr/>
          <p:nvPr/>
        </p:nvSpPr>
        <p:spPr>
          <a:xfrm>
            <a:off x="9507091" y="4792555"/>
            <a:ext cx="897325" cy="809838"/>
          </a:xfrm>
          <a:custGeom>
            <a:avLst/>
            <a:gdLst/>
            <a:ahLst/>
            <a:cxnLst/>
            <a:rect l="l" t="t" r="r" b="b"/>
            <a:pathLst>
              <a:path w="897325" h="809838">
                <a:moveTo>
                  <a:pt x="0" y="0"/>
                </a:moveTo>
                <a:lnTo>
                  <a:pt x="897325" y="0"/>
                </a:lnTo>
                <a:lnTo>
                  <a:pt x="897325" y="809838"/>
                </a:lnTo>
                <a:lnTo>
                  <a:pt x="0" y="80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080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5" name="Freeform 35"/>
          <p:cNvSpPr/>
          <p:nvPr/>
        </p:nvSpPr>
        <p:spPr>
          <a:xfrm>
            <a:off x="9507091" y="7096743"/>
            <a:ext cx="907001" cy="907001"/>
          </a:xfrm>
          <a:custGeom>
            <a:avLst/>
            <a:gdLst/>
            <a:ahLst/>
            <a:cxnLst/>
            <a:rect l="l" t="t" r="r" b="b"/>
            <a:pathLst>
              <a:path w="907001" h="907001">
                <a:moveTo>
                  <a:pt x="0" y="0"/>
                </a:moveTo>
                <a:lnTo>
                  <a:pt x="907002" y="0"/>
                </a:lnTo>
                <a:lnTo>
                  <a:pt x="907002" y="907002"/>
                </a:lnTo>
                <a:lnTo>
                  <a:pt x="0" y="9070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7" name="TextBox 37"/>
          <p:cNvSpPr txBox="1"/>
          <p:nvPr/>
        </p:nvSpPr>
        <p:spPr>
          <a:xfrm>
            <a:off x="260986" y="839375"/>
            <a:ext cx="7752187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Front-End Technologies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52024" y="2009884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React: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52024" y="4549513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Bootstrap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52024" y="2413745"/>
            <a:ext cx="5010099" cy="67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will use React.js, a popular JavaScript framework for building user interfaces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852024" y="4966970"/>
            <a:ext cx="4580227" cy="67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will use Bootstrap for design our web.</a:t>
            </a:r>
          </a:p>
          <a:p>
            <a:pPr algn="l">
              <a:lnSpc>
                <a:spcPts val="2800"/>
              </a:lnSpc>
            </a:pPr>
            <a:endParaRPr lang="en-US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852024" y="6785276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Css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852024" y="7324931"/>
            <a:ext cx="4580227" cy="67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CSS is instrumental in styling our website.</a:t>
            </a:r>
          </a:p>
          <a:p>
            <a:pPr algn="l">
              <a:lnSpc>
                <a:spcPts val="2800"/>
              </a:lnSpc>
            </a:pPr>
            <a:endParaRPr lang="en-US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9961">
            <a:off x="15618897" y="9046210"/>
            <a:ext cx="164036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325756" y="3336981"/>
            <a:ext cx="7622648" cy="4287686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28" b="-922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" name="Freeform 5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3138353">
            <a:off x="12168598" y="692045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-10800000">
            <a:off x="12732299" y="-3150061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9" name="Group 9"/>
          <p:cNvGrpSpPr/>
          <p:nvPr/>
        </p:nvGrpSpPr>
        <p:grpSpPr>
          <a:xfrm>
            <a:off x="9144000" y="1907573"/>
            <a:ext cx="1535428" cy="153542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4396113"/>
            <a:ext cx="1535428" cy="153542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03278" y="1907573"/>
            <a:ext cx="6234324" cy="2054856"/>
            <a:chOff x="0" y="0"/>
            <a:chExt cx="1641962" cy="541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41962" cy="541197"/>
            </a:xfrm>
            <a:custGeom>
              <a:avLst/>
              <a:gdLst/>
              <a:ahLst/>
              <a:cxnLst/>
              <a:rect l="l" t="t" r="r" b="b"/>
              <a:pathLst>
                <a:path w="1641962" h="541197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494007"/>
                  </a:lnTo>
                  <a:cubicBezTo>
                    <a:pt x="1641962" y="520069"/>
                    <a:pt x="1620835" y="541197"/>
                    <a:pt x="1594773" y="541197"/>
                  </a:cubicBezTo>
                  <a:lnTo>
                    <a:pt x="47189" y="541197"/>
                  </a:lnTo>
                  <a:cubicBezTo>
                    <a:pt x="34674" y="541197"/>
                    <a:pt x="22671" y="536225"/>
                    <a:pt x="13821" y="527375"/>
                  </a:cubicBezTo>
                  <a:cubicBezTo>
                    <a:pt x="4972" y="518525"/>
                    <a:pt x="0" y="506523"/>
                    <a:pt x="0" y="494007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641962" cy="598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024976" y="4396113"/>
            <a:ext cx="6234324" cy="1895782"/>
            <a:chOff x="0" y="0"/>
            <a:chExt cx="1641962" cy="4993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1962" cy="499300"/>
            </a:xfrm>
            <a:custGeom>
              <a:avLst/>
              <a:gdLst/>
              <a:ahLst/>
              <a:cxnLst/>
              <a:rect l="l" t="t" r="r" b="b"/>
              <a:pathLst>
                <a:path w="1641962" h="499300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452111"/>
                  </a:lnTo>
                  <a:cubicBezTo>
                    <a:pt x="1641962" y="464627"/>
                    <a:pt x="1636990" y="476629"/>
                    <a:pt x="1628141" y="485479"/>
                  </a:cubicBezTo>
                  <a:cubicBezTo>
                    <a:pt x="1619291" y="494329"/>
                    <a:pt x="1607288" y="499300"/>
                    <a:pt x="1594773" y="499300"/>
                  </a:cubicBezTo>
                  <a:lnTo>
                    <a:pt x="47189" y="499300"/>
                  </a:lnTo>
                  <a:cubicBezTo>
                    <a:pt x="21127" y="499300"/>
                    <a:pt x="0" y="478173"/>
                    <a:pt x="0" y="452111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641962" cy="55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6663369"/>
            <a:ext cx="1535428" cy="15354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89356" y="6663369"/>
            <a:ext cx="6234324" cy="2126501"/>
            <a:chOff x="0" y="0"/>
            <a:chExt cx="1641962" cy="56006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41962" cy="560066"/>
            </a:xfrm>
            <a:custGeom>
              <a:avLst/>
              <a:gdLst/>
              <a:ahLst/>
              <a:cxnLst/>
              <a:rect l="l" t="t" r="r" b="b"/>
              <a:pathLst>
                <a:path w="1641962" h="560066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512877"/>
                  </a:lnTo>
                  <a:cubicBezTo>
                    <a:pt x="1641962" y="538939"/>
                    <a:pt x="1620835" y="560066"/>
                    <a:pt x="1594773" y="560066"/>
                  </a:cubicBezTo>
                  <a:lnTo>
                    <a:pt x="47189" y="560066"/>
                  </a:lnTo>
                  <a:cubicBezTo>
                    <a:pt x="34674" y="560066"/>
                    <a:pt x="22671" y="555094"/>
                    <a:pt x="13821" y="546245"/>
                  </a:cubicBezTo>
                  <a:cubicBezTo>
                    <a:pt x="4972" y="537395"/>
                    <a:pt x="0" y="525392"/>
                    <a:pt x="0" y="512877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641962" cy="617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415088" y="2197878"/>
            <a:ext cx="967630" cy="967630"/>
          </a:xfrm>
          <a:custGeom>
            <a:avLst/>
            <a:gdLst/>
            <a:ahLst/>
            <a:cxnLst/>
            <a:rect l="l" t="t" r="r" b="b"/>
            <a:pathLst>
              <a:path w="967630" h="967630">
                <a:moveTo>
                  <a:pt x="0" y="0"/>
                </a:moveTo>
                <a:lnTo>
                  <a:pt x="967630" y="0"/>
                </a:lnTo>
                <a:lnTo>
                  <a:pt x="967630" y="967630"/>
                </a:lnTo>
                <a:lnTo>
                  <a:pt x="0" y="967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Freeform 28"/>
          <p:cNvSpPr/>
          <p:nvPr/>
        </p:nvSpPr>
        <p:spPr>
          <a:xfrm>
            <a:off x="9420420" y="4649216"/>
            <a:ext cx="1050826" cy="1050826"/>
          </a:xfrm>
          <a:custGeom>
            <a:avLst/>
            <a:gdLst/>
            <a:ahLst/>
            <a:cxnLst/>
            <a:rect l="l" t="t" r="r" b="b"/>
            <a:pathLst>
              <a:path w="1050826" h="1050826">
                <a:moveTo>
                  <a:pt x="0" y="0"/>
                </a:moveTo>
                <a:lnTo>
                  <a:pt x="1050826" y="0"/>
                </a:lnTo>
                <a:lnTo>
                  <a:pt x="1050826" y="1050826"/>
                </a:lnTo>
                <a:lnTo>
                  <a:pt x="0" y="10508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9" name="Freeform 29"/>
          <p:cNvSpPr/>
          <p:nvPr/>
        </p:nvSpPr>
        <p:spPr>
          <a:xfrm>
            <a:off x="9432129" y="7045805"/>
            <a:ext cx="1027408" cy="770556"/>
          </a:xfrm>
          <a:custGeom>
            <a:avLst/>
            <a:gdLst/>
            <a:ahLst/>
            <a:cxnLst/>
            <a:rect l="l" t="t" r="r" b="b"/>
            <a:pathLst>
              <a:path w="1027408" h="770556">
                <a:moveTo>
                  <a:pt x="0" y="0"/>
                </a:moveTo>
                <a:lnTo>
                  <a:pt x="1027408" y="0"/>
                </a:lnTo>
                <a:lnTo>
                  <a:pt x="1027408" y="770556"/>
                </a:lnTo>
                <a:lnTo>
                  <a:pt x="0" y="770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TextBox 30"/>
          <p:cNvSpPr txBox="1"/>
          <p:nvPr/>
        </p:nvSpPr>
        <p:spPr>
          <a:xfrm>
            <a:off x="260986" y="839375"/>
            <a:ext cx="7752187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Back-End Technologies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45501" y="1886411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Express.js: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52024" y="4515866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Node.js: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30326" y="2389646"/>
            <a:ext cx="5428974" cy="138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Express.js is a web application framework for Node.js. It simplifies building web servers and APIs by providing tools for handling HTTP requests, routing, and middleware integration.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52024" y="4933323"/>
            <a:ext cx="4580227" cy="67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Node.js is a runtime environment that allows you to run JavaScript code on the server side.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16405" y="6751302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FireStore: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016405" y="7290957"/>
            <a:ext cx="4580227" cy="138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Firestore is a NoSQL cloud database from Google Firebase that allows you to store and sync data in real time image storge and user details.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9961">
            <a:off x="15618897" y="9046210"/>
            <a:ext cx="164036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325756" y="3336981"/>
            <a:ext cx="7622648" cy="4287686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28" b="-922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" name="Freeform 5"/>
          <p:cNvSpPr/>
          <p:nvPr/>
        </p:nvSpPr>
        <p:spPr>
          <a:xfrm rot="-752926">
            <a:off x="-3939844" y="-3538734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 rot="3138353">
            <a:off x="12168598" y="6920456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-10800000">
            <a:off x="12732299" y="-3150061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7"/>
                </a:lnTo>
                <a:lnTo>
                  <a:pt x="0" y="6069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rot="-10800000">
            <a:off x="-1707985" y="7519352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0" y="0"/>
                </a:moveTo>
                <a:lnTo>
                  <a:pt x="6623942" y="0"/>
                </a:lnTo>
                <a:lnTo>
                  <a:pt x="6623942" y="6069188"/>
                </a:lnTo>
                <a:lnTo>
                  <a:pt x="0" y="6069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9" name="Group 9"/>
          <p:cNvGrpSpPr/>
          <p:nvPr/>
        </p:nvGrpSpPr>
        <p:grpSpPr>
          <a:xfrm>
            <a:off x="9167973" y="840568"/>
            <a:ext cx="1535428" cy="153542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0" y="3301530"/>
            <a:ext cx="1535428" cy="153542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80949" y="5480824"/>
            <a:ext cx="1535428" cy="153542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835947" y="864271"/>
            <a:ext cx="6234324" cy="2054856"/>
            <a:chOff x="0" y="0"/>
            <a:chExt cx="1641962" cy="5411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1962" cy="541197"/>
            </a:xfrm>
            <a:custGeom>
              <a:avLst/>
              <a:gdLst/>
              <a:ahLst/>
              <a:cxnLst/>
              <a:rect l="l" t="t" r="r" b="b"/>
              <a:pathLst>
                <a:path w="1641962" h="541197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494007"/>
                  </a:lnTo>
                  <a:cubicBezTo>
                    <a:pt x="1641962" y="520069"/>
                    <a:pt x="1620835" y="541197"/>
                    <a:pt x="1594773" y="541197"/>
                  </a:cubicBezTo>
                  <a:lnTo>
                    <a:pt x="47189" y="541197"/>
                  </a:lnTo>
                  <a:cubicBezTo>
                    <a:pt x="34674" y="541197"/>
                    <a:pt x="22671" y="536225"/>
                    <a:pt x="13821" y="527375"/>
                  </a:cubicBezTo>
                  <a:cubicBezTo>
                    <a:pt x="4972" y="518525"/>
                    <a:pt x="0" y="506523"/>
                    <a:pt x="0" y="494007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641962" cy="598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35947" y="3132335"/>
            <a:ext cx="6234324" cy="1895782"/>
            <a:chOff x="0" y="0"/>
            <a:chExt cx="1641962" cy="4993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41962" cy="499300"/>
            </a:xfrm>
            <a:custGeom>
              <a:avLst/>
              <a:gdLst/>
              <a:ahLst/>
              <a:cxnLst/>
              <a:rect l="l" t="t" r="r" b="b"/>
              <a:pathLst>
                <a:path w="1641962" h="499300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452111"/>
                  </a:lnTo>
                  <a:cubicBezTo>
                    <a:pt x="1641962" y="464627"/>
                    <a:pt x="1636990" y="476629"/>
                    <a:pt x="1628141" y="485479"/>
                  </a:cubicBezTo>
                  <a:cubicBezTo>
                    <a:pt x="1619291" y="494329"/>
                    <a:pt x="1607288" y="499300"/>
                    <a:pt x="1594773" y="499300"/>
                  </a:cubicBezTo>
                  <a:lnTo>
                    <a:pt x="47189" y="499300"/>
                  </a:lnTo>
                  <a:cubicBezTo>
                    <a:pt x="21127" y="499300"/>
                    <a:pt x="0" y="478173"/>
                    <a:pt x="0" y="452111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641962" cy="55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816377" y="5428167"/>
            <a:ext cx="6234324" cy="1895782"/>
            <a:chOff x="0" y="0"/>
            <a:chExt cx="1641962" cy="4993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41962" cy="499300"/>
            </a:xfrm>
            <a:custGeom>
              <a:avLst/>
              <a:gdLst/>
              <a:ahLst/>
              <a:cxnLst/>
              <a:rect l="l" t="t" r="r" b="b"/>
              <a:pathLst>
                <a:path w="1641962" h="499300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452111"/>
                  </a:lnTo>
                  <a:cubicBezTo>
                    <a:pt x="1641962" y="464627"/>
                    <a:pt x="1636990" y="476629"/>
                    <a:pt x="1628141" y="485479"/>
                  </a:cubicBezTo>
                  <a:cubicBezTo>
                    <a:pt x="1619291" y="494329"/>
                    <a:pt x="1607288" y="499300"/>
                    <a:pt x="1594773" y="499300"/>
                  </a:cubicBezTo>
                  <a:lnTo>
                    <a:pt x="47189" y="499300"/>
                  </a:lnTo>
                  <a:cubicBezTo>
                    <a:pt x="21127" y="499300"/>
                    <a:pt x="0" y="478173"/>
                    <a:pt x="0" y="452111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641962" cy="55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07349" y="7515545"/>
            <a:ext cx="1535428" cy="153542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85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835947" y="7624667"/>
            <a:ext cx="6234324" cy="2126501"/>
            <a:chOff x="0" y="0"/>
            <a:chExt cx="1641962" cy="5600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41962" cy="560066"/>
            </a:xfrm>
            <a:custGeom>
              <a:avLst/>
              <a:gdLst/>
              <a:ahLst/>
              <a:cxnLst/>
              <a:rect l="l" t="t" r="r" b="b"/>
              <a:pathLst>
                <a:path w="1641962" h="560066">
                  <a:moveTo>
                    <a:pt x="47189" y="0"/>
                  </a:moveTo>
                  <a:lnTo>
                    <a:pt x="1594773" y="0"/>
                  </a:lnTo>
                  <a:cubicBezTo>
                    <a:pt x="1607288" y="0"/>
                    <a:pt x="1619291" y="4972"/>
                    <a:pt x="1628141" y="13821"/>
                  </a:cubicBezTo>
                  <a:cubicBezTo>
                    <a:pt x="1636990" y="22671"/>
                    <a:pt x="1641962" y="34674"/>
                    <a:pt x="1641962" y="47189"/>
                  </a:cubicBezTo>
                  <a:lnTo>
                    <a:pt x="1641962" y="512877"/>
                  </a:lnTo>
                  <a:cubicBezTo>
                    <a:pt x="1641962" y="538939"/>
                    <a:pt x="1620835" y="560066"/>
                    <a:pt x="1594773" y="560066"/>
                  </a:cubicBezTo>
                  <a:lnTo>
                    <a:pt x="47189" y="560066"/>
                  </a:lnTo>
                  <a:cubicBezTo>
                    <a:pt x="34674" y="560066"/>
                    <a:pt x="22671" y="555094"/>
                    <a:pt x="13821" y="546245"/>
                  </a:cubicBezTo>
                  <a:cubicBezTo>
                    <a:pt x="4972" y="537395"/>
                    <a:pt x="0" y="525392"/>
                    <a:pt x="0" y="512877"/>
                  </a:cubicBezTo>
                  <a:lnTo>
                    <a:pt x="0" y="47189"/>
                  </a:lnTo>
                  <a:cubicBezTo>
                    <a:pt x="0" y="34674"/>
                    <a:pt x="4972" y="22671"/>
                    <a:pt x="13821" y="13821"/>
                  </a:cubicBezTo>
                  <a:cubicBezTo>
                    <a:pt x="22671" y="4972"/>
                    <a:pt x="34674" y="0"/>
                    <a:pt x="4718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641962" cy="617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9474623" y="1107842"/>
            <a:ext cx="1000880" cy="1000880"/>
          </a:xfrm>
          <a:custGeom>
            <a:avLst/>
            <a:gdLst/>
            <a:ahLst/>
            <a:cxnLst/>
            <a:rect l="l" t="t" r="r" b="b"/>
            <a:pathLst>
              <a:path w="1000880" h="1000880">
                <a:moveTo>
                  <a:pt x="0" y="0"/>
                </a:moveTo>
                <a:lnTo>
                  <a:pt x="1000880" y="0"/>
                </a:lnTo>
                <a:lnTo>
                  <a:pt x="1000880" y="1000880"/>
                </a:lnTo>
                <a:lnTo>
                  <a:pt x="0" y="1000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4" name="Freeform 34"/>
          <p:cNvSpPr/>
          <p:nvPr/>
        </p:nvSpPr>
        <p:spPr>
          <a:xfrm>
            <a:off x="9371898" y="3525596"/>
            <a:ext cx="1079632" cy="1079632"/>
          </a:xfrm>
          <a:custGeom>
            <a:avLst/>
            <a:gdLst/>
            <a:ahLst/>
            <a:cxnLst/>
            <a:rect l="l" t="t" r="r" b="b"/>
            <a:pathLst>
              <a:path w="1079632" h="1079632">
                <a:moveTo>
                  <a:pt x="0" y="0"/>
                </a:moveTo>
                <a:lnTo>
                  <a:pt x="1079632" y="0"/>
                </a:lnTo>
                <a:lnTo>
                  <a:pt x="1079632" y="1079632"/>
                </a:lnTo>
                <a:lnTo>
                  <a:pt x="0" y="10796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5" name="Freeform 35"/>
          <p:cNvSpPr/>
          <p:nvPr/>
        </p:nvSpPr>
        <p:spPr>
          <a:xfrm>
            <a:off x="9371898" y="7940177"/>
            <a:ext cx="1213397" cy="840278"/>
          </a:xfrm>
          <a:custGeom>
            <a:avLst/>
            <a:gdLst/>
            <a:ahLst/>
            <a:cxnLst/>
            <a:rect l="l" t="t" r="r" b="b"/>
            <a:pathLst>
              <a:path w="1213397" h="840278">
                <a:moveTo>
                  <a:pt x="0" y="0"/>
                </a:moveTo>
                <a:lnTo>
                  <a:pt x="1213397" y="0"/>
                </a:lnTo>
                <a:lnTo>
                  <a:pt x="1213397" y="840277"/>
                </a:lnTo>
                <a:lnTo>
                  <a:pt x="0" y="840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6" name="Freeform 36"/>
          <p:cNvSpPr/>
          <p:nvPr/>
        </p:nvSpPr>
        <p:spPr>
          <a:xfrm>
            <a:off x="9540105" y="5760883"/>
            <a:ext cx="1017116" cy="1017116"/>
          </a:xfrm>
          <a:custGeom>
            <a:avLst/>
            <a:gdLst/>
            <a:ahLst/>
            <a:cxnLst/>
            <a:rect l="l" t="t" r="r" b="b"/>
            <a:pathLst>
              <a:path w="1017116" h="1017116">
                <a:moveTo>
                  <a:pt x="0" y="0"/>
                </a:moveTo>
                <a:lnTo>
                  <a:pt x="1017116" y="0"/>
                </a:lnTo>
                <a:lnTo>
                  <a:pt x="1017116" y="1017116"/>
                </a:lnTo>
                <a:lnTo>
                  <a:pt x="0" y="1017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7" name="TextBox 37"/>
          <p:cNvSpPr txBox="1"/>
          <p:nvPr/>
        </p:nvSpPr>
        <p:spPr>
          <a:xfrm>
            <a:off x="260986" y="839375"/>
            <a:ext cx="7752187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APi’s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50928" y="938036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Firebase: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03303" y="3274858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IP Geolocation: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03303" y="5588635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WordPress: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238623" y="1463184"/>
            <a:ext cx="5428974" cy="103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Firebase API is a set of tools and services provided by Firebase that allows developers to build, manage, and scale web and mobile applications.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203303" y="3787328"/>
            <a:ext cx="5712894" cy="103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service allows for the identification of the user’s IP location, including details such as city, country, time zone, and ISP.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203303" y="6116320"/>
            <a:ext cx="4840967" cy="67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WordPress REST API allows for interaction with WordPress sites programmatically.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250928" y="7590648"/>
            <a:ext cx="3873410" cy="4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Algolia: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250928" y="8045760"/>
            <a:ext cx="5262930" cy="103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Algolia</a:t>
            </a: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API provides a powerful search and discovery engine that enables fast and relevant search capabilities across large datasets.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9236">
            <a:off x="-4989289" y="-1850021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10544353">
            <a:off x="9433081" y="5379907"/>
            <a:ext cx="12035978" cy="8229600"/>
          </a:xfrm>
          <a:custGeom>
            <a:avLst/>
            <a:gdLst/>
            <a:ahLst/>
            <a:cxnLst/>
            <a:rect l="l" t="t" r="r" b="b"/>
            <a:pathLst>
              <a:path w="12035978" h="8229600">
                <a:moveTo>
                  <a:pt x="0" y="0"/>
                </a:moveTo>
                <a:lnTo>
                  <a:pt x="12035978" y="0"/>
                </a:lnTo>
                <a:lnTo>
                  <a:pt x="120359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 rot="-3328">
            <a:off x="7422596" y="9060497"/>
            <a:ext cx="983669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4248654" y="66040"/>
            <a:ext cx="979069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Use Case Diagram</a:t>
            </a:r>
          </a:p>
        </p:txBody>
      </p:sp>
      <p:sp>
        <p:nvSpPr>
          <p:cNvPr id="6" name="Freeform 6"/>
          <p:cNvSpPr/>
          <p:nvPr/>
        </p:nvSpPr>
        <p:spPr>
          <a:xfrm rot="7541761" flipH="1">
            <a:off x="14049218" y="-3357268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7"/>
                </a:lnTo>
                <a:lnTo>
                  <a:pt x="6623943" y="6069187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 rot="7541761" flipH="1">
            <a:off x="-2631463" y="8309946"/>
            <a:ext cx="6623943" cy="6069187"/>
          </a:xfrm>
          <a:custGeom>
            <a:avLst/>
            <a:gdLst/>
            <a:ahLst/>
            <a:cxnLst/>
            <a:rect l="l" t="t" r="r" b="b"/>
            <a:pathLst>
              <a:path w="6623943" h="6069187">
                <a:moveTo>
                  <a:pt x="6623943" y="0"/>
                </a:moveTo>
                <a:lnTo>
                  <a:pt x="0" y="0"/>
                </a:lnTo>
                <a:lnTo>
                  <a:pt x="0" y="6069188"/>
                </a:lnTo>
                <a:lnTo>
                  <a:pt x="6623943" y="6069188"/>
                </a:lnTo>
                <a:lnTo>
                  <a:pt x="6623943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183066" y="953487"/>
            <a:ext cx="13985844" cy="8968422"/>
          </a:xfrm>
          <a:custGeom>
            <a:avLst/>
            <a:gdLst/>
            <a:ahLst/>
            <a:cxnLst/>
            <a:rect l="l" t="t" r="r" b="b"/>
            <a:pathLst>
              <a:path w="13985844" h="8968422">
                <a:moveTo>
                  <a:pt x="0" y="0"/>
                </a:moveTo>
                <a:lnTo>
                  <a:pt x="13985844" y="0"/>
                </a:lnTo>
                <a:lnTo>
                  <a:pt x="13985844" y="8968422"/>
                </a:lnTo>
                <a:lnTo>
                  <a:pt x="0" y="8968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659</Words>
  <Application>Microsoft Office PowerPoint</Application>
  <PresentationFormat>Custom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Neue Machina</vt:lpstr>
      <vt:lpstr>Calibri</vt:lpstr>
      <vt:lpstr>Open Sans</vt:lpstr>
      <vt:lpstr>Neue Machina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Share2Grow</dc:title>
  <dc:creator>PC</dc:creator>
  <cp:lastModifiedBy>מוחמד אגבאריה</cp:lastModifiedBy>
  <cp:revision>3</cp:revision>
  <dcterms:created xsi:type="dcterms:W3CDTF">2006-08-16T00:00:00Z</dcterms:created>
  <dcterms:modified xsi:type="dcterms:W3CDTF">2024-09-21T18:22:30Z</dcterms:modified>
  <dc:identifier>DAGQkjgGRSY</dc:identifier>
</cp:coreProperties>
</file>